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66" r:id="rId23"/>
    <p:sldId id="267" r:id="rId24"/>
    <p:sldId id="268" r:id="rId25"/>
    <p:sldId id="269" r:id="rId26"/>
    <p:sldId id="270" r:id="rId27"/>
    <p:sldId id="272" r:id="rId28"/>
    <p:sldId id="271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C71EC6-210F-42DE-9C53-41977AD35B3D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196752"/>
            <a:ext cx="6984775" cy="2426273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Прием ребенка в хирургический стационар. Подготовка к экстренным и плановым операциям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.</a:t>
            </a:r>
            <a:b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</a:b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Лекция для студентов 1 курса педиатрического факультета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2000" b="1" i="1" dirty="0">
                <a:solidFill>
                  <a:schemeClr val="tx1"/>
                </a:solidFill>
              </a:rPr>
              <a:t>Доцент кафедры детской хирургии </a:t>
            </a:r>
            <a:r>
              <a:rPr lang="ru-RU" sz="2000" b="1" i="1" dirty="0" err="1">
                <a:solidFill>
                  <a:schemeClr val="tx1"/>
                </a:solidFill>
              </a:rPr>
              <a:t>ОрГМА</a:t>
            </a:r>
            <a:endParaRPr lang="ru-RU" sz="2000" b="1" i="1" dirty="0">
              <a:solidFill>
                <a:schemeClr val="tx1"/>
              </a:solidFill>
            </a:endParaRPr>
          </a:p>
          <a:p>
            <a:r>
              <a:rPr lang="ru-RU" sz="2000" b="1" i="1" dirty="0" err="1">
                <a:solidFill>
                  <a:schemeClr val="tx1"/>
                </a:solidFill>
              </a:rPr>
              <a:t>Котлубаев</a:t>
            </a:r>
            <a:r>
              <a:rPr lang="ru-RU" sz="2000" b="1" i="1" dirty="0">
                <a:solidFill>
                  <a:schemeClr val="tx1"/>
                </a:solidFill>
              </a:rPr>
              <a:t> Р.С.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437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028343"/>
            <a:ext cx="756084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	Операция </a:t>
            </a:r>
            <a:r>
              <a:rPr lang="ru-RU" sz="2400" dirty="0"/>
              <a:t>— один из наиболее ответственных этапов лечения </a:t>
            </a:r>
            <a:r>
              <a:rPr lang="ru-RU" sz="2400" dirty="0" smtClean="0"/>
              <a:t>больного </a:t>
            </a:r>
            <a:r>
              <a:rPr lang="ru-RU" sz="2400" dirty="0"/>
              <a:t>ребёнка. Отличительные черты оперативных вмешательств у детей обусловлены в первую очередь анатомо-топографическими </a:t>
            </a:r>
            <a:r>
              <a:rPr lang="ru-RU" sz="2400" dirty="0" smtClean="0"/>
              <a:t>особенностями</a:t>
            </a:r>
            <a:r>
              <a:rPr lang="ru-RU" sz="2400" dirty="0"/>
              <a:t>, наиболее ярко выраженными в первые годы жизни </a:t>
            </a:r>
            <a:r>
              <a:rPr lang="ru-RU" sz="2400" dirty="0" smtClean="0"/>
              <a:t>ребёнка</a:t>
            </a:r>
            <a:r>
              <a:rPr lang="ru-RU" sz="2400" dirty="0"/>
              <a:t>. </a:t>
            </a:r>
            <a:endParaRPr lang="ru-RU" sz="2400" dirty="0" smtClean="0"/>
          </a:p>
          <a:p>
            <a:pPr algn="just"/>
            <a:r>
              <a:rPr lang="ru-RU" sz="2400" dirty="0" smtClean="0"/>
              <a:t>	В </a:t>
            </a:r>
            <a:r>
              <a:rPr lang="ru-RU" sz="2400" dirty="0"/>
              <a:t>связи с этим нередко план и технику выполнения операции изменяют в зависимости от возраста пациента при одном и том же заболевании. </a:t>
            </a:r>
            <a:endParaRPr lang="ru-RU" sz="2400" dirty="0" smtClean="0"/>
          </a:p>
          <a:p>
            <a:pPr algn="just"/>
            <a:r>
              <a:rPr lang="ru-RU" sz="2400" dirty="0"/>
              <a:t>	</a:t>
            </a:r>
            <a:r>
              <a:rPr lang="ru-RU" sz="2400" dirty="0" smtClean="0"/>
              <a:t>Кроме </a:t>
            </a:r>
            <a:r>
              <a:rPr lang="ru-RU" sz="2400" dirty="0"/>
              <a:t>того, многие хирургические заболевания </a:t>
            </a:r>
            <a:r>
              <a:rPr lang="ru-RU" sz="2400" dirty="0" smtClean="0"/>
              <a:t>встречаются </a:t>
            </a:r>
            <a:r>
              <a:rPr lang="ru-RU" sz="2400" dirty="0"/>
              <a:t>преимущественно у детей. К ним прежде всего относят </a:t>
            </a:r>
            <a:r>
              <a:rPr lang="ru-RU" sz="2400" dirty="0" smtClean="0"/>
              <a:t>пороки </a:t>
            </a:r>
            <a:r>
              <a:rPr lang="ru-RU" sz="2400" dirty="0"/>
              <a:t>развития различных органов и систем. </a:t>
            </a:r>
          </a:p>
        </p:txBody>
      </p:sp>
    </p:spTree>
    <p:extLst>
      <p:ext uri="{BB962C8B-B14F-4D97-AF65-F5344CB8AC3E}">
        <p14:creationId xmlns:p14="http://schemas.microsoft.com/office/powerpoint/2010/main" val="3092996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889844"/>
            <a:ext cx="748883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Показания к операции могут быть абсолютными и относительными.</a:t>
            </a:r>
          </a:p>
          <a:p>
            <a:pPr algn="just"/>
            <a:r>
              <a:rPr lang="ru-RU" sz="2400" dirty="0"/>
              <a:t>•	К </a:t>
            </a:r>
            <a:r>
              <a:rPr lang="ru-RU" sz="2400" b="1" dirty="0"/>
              <a:t>абсолютным</a:t>
            </a:r>
            <a:r>
              <a:rPr lang="ru-RU" sz="2400" dirty="0"/>
              <a:t> показаниям относят такие заболевания или </a:t>
            </a:r>
            <a:r>
              <a:rPr lang="ru-RU" sz="2400" dirty="0" smtClean="0"/>
              <a:t>состояния</a:t>
            </a:r>
            <a:r>
              <a:rPr lang="ru-RU" sz="2400" dirty="0"/>
              <a:t>, при которых без экстренного хирургического вмешательства ребёнок может погибнуть: деструктивный аппендицит, ущемление грыжи, атрезия каких-либо участков ЖКТ, угрожающие жизни </a:t>
            </a:r>
            <a:r>
              <a:rPr lang="ru-RU" sz="2400" dirty="0" smtClean="0"/>
              <a:t>кровотечения</a:t>
            </a:r>
            <a:r>
              <a:rPr lang="ru-RU" sz="2400" dirty="0"/>
              <a:t>, перфорация полого органа.</a:t>
            </a:r>
          </a:p>
          <a:p>
            <a:pPr algn="just"/>
            <a:r>
              <a:rPr lang="ru-RU" sz="2400" dirty="0"/>
              <a:t>•	</a:t>
            </a:r>
            <a:r>
              <a:rPr lang="ru-RU" sz="2400" b="1" dirty="0"/>
              <a:t>Относительные</a:t>
            </a:r>
            <a:r>
              <a:rPr lang="ru-RU" sz="2400" dirty="0"/>
              <a:t> показания — заболевания или состояния, для </a:t>
            </a:r>
            <a:r>
              <a:rPr lang="ru-RU" sz="2400" dirty="0" smtClean="0"/>
              <a:t>излечения </a:t>
            </a:r>
            <a:r>
              <a:rPr lang="ru-RU" sz="2400" dirty="0"/>
              <a:t>которых необходимо оперативное вмешательство, но </a:t>
            </a:r>
            <a:r>
              <a:rPr lang="ru-RU" sz="2400" dirty="0" smtClean="0"/>
              <a:t>операцию </a:t>
            </a:r>
            <a:r>
              <a:rPr lang="ru-RU" sz="2400" dirty="0"/>
              <a:t>не нужно проводить в экстренном порядке.</a:t>
            </a:r>
          </a:p>
        </p:txBody>
      </p:sp>
    </p:spTree>
    <p:extLst>
      <p:ext uri="{BB962C8B-B14F-4D97-AF65-F5344CB8AC3E}">
        <p14:creationId xmlns:p14="http://schemas.microsoft.com/office/powerpoint/2010/main" val="1189471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908720"/>
            <a:ext cx="7488832" cy="4038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3100"/>
              </a:lnSpc>
            </a:pPr>
            <a:r>
              <a:rPr lang="ru-RU" dirty="0"/>
              <a:t>	</a:t>
            </a:r>
            <a:r>
              <a:rPr lang="ru-RU" sz="2400" b="1" dirty="0" smtClean="0"/>
              <a:t>Выполнение </a:t>
            </a:r>
            <a:r>
              <a:rPr lang="ru-RU" sz="2400" b="1" dirty="0"/>
              <a:t>многих оперативных вмешательств у новорождённых возможно лишь при наличии у хирурга опыта в проведении </a:t>
            </a:r>
            <a:r>
              <a:rPr lang="ru-RU" sz="2400" b="1" dirty="0" smtClean="0"/>
              <a:t>операций </a:t>
            </a:r>
            <a:r>
              <a:rPr lang="ru-RU" sz="2400" b="1" dirty="0"/>
              <a:t>и послеоперационном выхаживании больных, а также при </a:t>
            </a:r>
            <a:r>
              <a:rPr lang="ru-RU" sz="2400" b="1" dirty="0" smtClean="0"/>
              <a:t>обеспечении </a:t>
            </a:r>
            <a:r>
              <a:rPr lang="ru-RU" sz="2400" b="1" dirty="0"/>
              <a:t>необходимого обезболивания, наличии соответствующего инструментария и оснащения. </a:t>
            </a:r>
            <a:endParaRPr lang="ru-RU" sz="2400" b="1" dirty="0" smtClean="0"/>
          </a:p>
          <a:p>
            <a:pPr algn="just">
              <a:lnSpc>
                <a:spcPts val="3100"/>
              </a:lnSpc>
            </a:pPr>
            <a:r>
              <a:rPr lang="ru-RU" sz="2400" b="1" dirty="0"/>
              <a:t>	</a:t>
            </a:r>
            <a:r>
              <a:rPr lang="ru-RU" sz="2400" b="1" dirty="0" smtClean="0"/>
              <a:t>В </a:t>
            </a:r>
            <a:r>
              <a:rPr lang="ru-RU" sz="2400" b="1" dirty="0"/>
              <a:t>противном случае все операции, кроме жизненно необходимых, следует отложить.</a:t>
            </a:r>
          </a:p>
        </p:txBody>
      </p:sp>
    </p:spTree>
    <p:extLst>
      <p:ext uri="{BB962C8B-B14F-4D97-AF65-F5344CB8AC3E}">
        <p14:creationId xmlns:p14="http://schemas.microsoft.com/office/powerpoint/2010/main" val="19343993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889844"/>
            <a:ext cx="756084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	</a:t>
            </a:r>
            <a:r>
              <a:rPr lang="ru-RU" sz="2200" dirty="0" smtClean="0"/>
              <a:t>Оперируют </a:t>
            </a:r>
            <a:r>
              <a:rPr lang="ru-RU" sz="2200" dirty="0"/>
              <a:t>детей лишь с согласия родителей или людей, их </a:t>
            </a:r>
            <a:r>
              <a:rPr lang="ru-RU" sz="2200" dirty="0" smtClean="0"/>
              <a:t>заменяющих</a:t>
            </a:r>
            <a:r>
              <a:rPr lang="ru-RU" sz="2200" dirty="0"/>
              <a:t>. Письменное согласие фиксируют в истории болезни. В крайнем случае можно обойтись устным согласием, данным при </a:t>
            </a:r>
            <a:r>
              <a:rPr lang="ru-RU" sz="2200" dirty="0" smtClean="0"/>
              <a:t>свидетелях</a:t>
            </a:r>
            <a:r>
              <a:rPr lang="ru-RU" sz="2200" dirty="0"/>
              <a:t>. </a:t>
            </a:r>
            <a:r>
              <a:rPr lang="ru-RU" sz="2200" dirty="0" smtClean="0"/>
              <a:t>	Если </a:t>
            </a:r>
            <a:r>
              <a:rPr lang="ru-RU" sz="2200" dirty="0"/>
              <a:t>есть абсолютные показания к операции, а родителей не удаётся известить об этом и их согласие не получено, вопрос об операции решают консилиумом из двух-трёх врачей, о чём ставят в известность главного врача.</a:t>
            </a:r>
          </a:p>
          <a:p>
            <a:pPr algn="just"/>
            <a:r>
              <a:rPr lang="ru-RU" sz="2200" dirty="0"/>
              <a:t>	</a:t>
            </a:r>
            <a:r>
              <a:rPr lang="ru-RU" sz="2200" dirty="0" smtClean="0"/>
              <a:t>При </a:t>
            </a:r>
            <a:r>
              <a:rPr lang="ru-RU" sz="2200" dirty="0"/>
              <a:t>решении вопроса о проведении операции необходимо </a:t>
            </a:r>
            <a:r>
              <a:rPr lang="ru-RU" sz="2200" dirty="0" smtClean="0"/>
              <a:t>учитывать </a:t>
            </a:r>
            <a:r>
              <a:rPr lang="ru-RU" sz="2200" dirty="0"/>
              <a:t>в каждом конкретном случае подготовку хирурга, наличие </a:t>
            </a:r>
            <a:r>
              <a:rPr lang="ru-RU" sz="2200" dirty="0" smtClean="0"/>
              <a:t>соответствующего </a:t>
            </a:r>
            <a:r>
              <a:rPr lang="ru-RU" sz="2200" dirty="0"/>
              <a:t>оборудования и оснащённость операционной.</a:t>
            </a:r>
          </a:p>
        </p:txBody>
      </p:sp>
    </p:spTree>
    <p:extLst>
      <p:ext uri="{BB962C8B-B14F-4D97-AF65-F5344CB8AC3E}">
        <p14:creationId xmlns:p14="http://schemas.microsoft.com/office/powerpoint/2010/main" val="2594033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764704"/>
            <a:ext cx="770485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	</a:t>
            </a:r>
            <a:r>
              <a:rPr lang="ru-RU" dirty="0" smtClean="0"/>
              <a:t>«...</a:t>
            </a:r>
            <a:r>
              <a:rPr lang="ru-RU" dirty="0"/>
              <a:t>От хирурга всегда требуется точное знание анатомии, но для </a:t>
            </a:r>
            <a:r>
              <a:rPr lang="ru-RU" dirty="0" smtClean="0"/>
              <a:t>детского </a:t>
            </a:r>
            <a:r>
              <a:rPr lang="ru-RU" dirty="0"/>
              <a:t>хирурга это имеет ещё более важное значение. </a:t>
            </a:r>
            <a:endParaRPr lang="ru-RU" dirty="0" smtClean="0"/>
          </a:p>
          <a:p>
            <a:pPr algn="just"/>
            <a:r>
              <a:rPr lang="ru-RU" dirty="0"/>
              <a:t>	</a:t>
            </a:r>
            <a:r>
              <a:rPr lang="ru-RU" dirty="0" smtClean="0"/>
              <a:t>Тонкость тканей</a:t>
            </a:r>
            <a:r>
              <a:rPr lang="ru-RU" dirty="0"/>
              <a:t>, малые размеры органов и топографо-анатомические отношения у детей требуют от хирурга бережной и деликатной техники при </a:t>
            </a:r>
            <a:r>
              <a:rPr lang="ru-RU" dirty="0" smtClean="0"/>
              <a:t>работе </a:t>
            </a:r>
            <a:r>
              <a:rPr lang="ru-RU" dirty="0"/>
              <a:t>как руками, так и инструментами. Все движения и оперативные приёмы должны быть чрезвычайно осторожными и нежными. </a:t>
            </a:r>
            <a:endParaRPr lang="ru-RU" dirty="0" smtClean="0"/>
          </a:p>
          <a:p>
            <a:pPr algn="just"/>
            <a:r>
              <a:rPr lang="ru-RU" dirty="0"/>
              <a:t>	</a:t>
            </a:r>
            <a:r>
              <a:rPr lang="ru-RU" dirty="0" smtClean="0"/>
              <a:t>Максимальная </a:t>
            </a:r>
            <a:r>
              <a:rPr lang="ru-RU" dirty="0"/>
              <a:t>простота операции и бережное отношение к тканям </a:t>
            </a:r>
            <a:r>
              <a:rPr lang="ru-RU" dirty="0" smtClean="0"/>
              <a:t>обеспечивают </a:t>
            </a:r>
            <a:r>
              <a:rPr lang="ru-RU" dirty="0"/>
              <a:t>успех оперативного вмешательства и асептическое течение раны. </a:t>
            </a:r>
            <a:endParaRPr lang="ru-RU" dirty="0" smtClean="0"/>
          </a:p>
          <a:p>
            <a:pPr algn="just"/>
            <a:r>
              <a:rPr lang="ru-RU" dirty="0"/>
              <a:t>	</a:t>
            </a:r>
            <a:r>
              <a:rPr lang="ru-RU" dirty="0" smtClean="0"/>
              <a:t>Быстрота </a:t>
            </a:r>
            <a:r>
              <a:rPr lang="ru-RU" dirty="0"/>
              <a:t>производства операции имеет большое значение. Однако не следует, увлекаясь быстротой, повреждать ткани и более грубо обращаться с ними. Хотя ткани у детей и обладают большими </a:t>
            </a:r>
            <a:r>
              <a:rPr lang="ru-RU" dirty="0" err="1"/>
              <a:t>репаративными</a:t>
            </a:r>
            <a:r>
              <a:rPr lang="ru-RU" dirty="0"/>
              <a:t> способностями, они очень нежны и чувствительны к грубым манипуляциям, после которых заживление протекает </a:t>
            </a:r>
            <a:r>
              <a:rPr lang="ru-RU" dirty="0" smtClean="0"/>
              <a:t>значительно </a:t>
            </a:r>
            <a:r>
              <a:rPr lang="ru-RU" dirty="0"/>
              <a:t>хуже». </a:t>
            </a:r>
            <a:endParaRPr lang="ru-RU" dirty="0" smtClean="0"/>
          </a:p>
          <a:p>
            <a:pPr algn="just"/>
            <a:r>
              <a:rPr lang="ru-RU" dirty="0" smtClean="0"/>
              <a:t>	</a:t>
            </a:r>
            <a:r>
              <a:rPr lang="ru-RU" b="1" dirty="0" smtClean="0"/>
              <a:t>Эти </a:t>
            </a:r>
            <a:r>
              <a:rPr lang="ru-RU" b="1" dirty="0"/>
              <a:t>слова принадлежат основоположнику </a:t>
            </a:r>
            <a:r>
              <a:rPr lang="ru-RU" b="1" dirty="0" smtClean="0"/>
              <a:t>отечественной </a:t>
            </a:r>
            <a:r>
              <a:rPr lang="ru-RU" b="1" dirty="0"/>
              <a:t>школы детских хирургов профессору С.Д. Терновскому.</a:t>
            </a:r>
          </a:p>
        </p:txBody>
      </p:sp>
    </p:spTree>
    <p:extLst>
      <p:ext uri="{BB962C8B-B14F-4D97-AF65-F5344CB8AC3E}">
        <p14:creationId xmlns:p14="http://schemas.microsoft.com/office/powerpoint/2010/main" val="17210518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1. ПРЕДОПЕРАЦИОННАЯ </a:t>
            </a:r>
            <a:r>
              <a:rPr lang="ru-RU" sz="3200" b="1" dirty="0">
                <a:solidFill>
                  <a:srgbClr val="FF0000"/>
                </a:solidFill>
              </a:rPr>
              <a:t>ПОДГОТОВКА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200" b="1" dirty="0" smtClean="0"/>
              <a:t>Целью </a:t>
            </a:r>
            <a:r>
              <a:rPr lang="ru-RU" sz="3200" dirty="0" smtClean="0"/>
              <a:t>предоперационной подготовки является </a:t>
            </a:r>
            <a:r>
              <a:rPr lang="ru-RU" sz="3200" dirty="0" err="1" smtClean="0"/>
              <a:t>сни-жение</a:t>
            </a:r>
            <a:r>
              <a:rPr lang="ru-RU" sz="3200" dirty="0" smtClean="0"/>
              <a:t> </a:t>
            </a:r>
            <a:r>
              <a:rPr lang="ru-RU" sz="3200" dirty="0"/>
              <a:t>риска развития осложнений, как во время операции, так и в </a:t>
            </a:r>
            <a:r>
              <a:rPr lang="ru-RU" sz="3200" dirty="0" smtClean="0"/>
              <a:t>после-операционном </a:t>
            </a:r>
            <a:r>
              <a:rPr lang="ru-RU" sz="3200" dirty="0"/>
              <a:t>периоде.</a:t>
            </a:r>
          </a:p>
        </p:txBody>
      </p:sp>
    </p:spTree>
    <p:extLst>
      <p:ext uri="{BB962C8B-B14F-4D97-AF65-F5344CB8AC3E}">
        <p14:creationId xmlns:p14="http://schemas.microsoft.com/office/powerpoint/2010/main" val="114279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883226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i="1" dirty="0" smtClean="0">
                <a:solidFill>
                  <a:schemeClr val="accent5"/>
                </a:solidFill>
              </a:rPr>
              <a:t>Во </a:t>
            </a:r>
            <a:r>
              <a:rPr lang="ru-RU" sz="3200" i="1" dirty="0">
                <a:solidFill>
                  <a:schemeClr val="accent5"/>
                </a:solidFill>
              </a:rPr>
              <a:t>время предоперационного периода решаются следующие задачи:</a:t>
            </a:r>
            <a:br>
              <a:rPr lang="ru-RU" sz="3200" i="1" dirty="0">
                <a:solidFill>
                  <a:schemeClr val="accent5"/>
                </a:solidFill>
              </a:rPr>
            </a:br>
            <a:endParaRPr lang="ru-RU" sz="3200" i="1" dirty="0">
              <a:solidFill>
                <a:schemeClr val="accent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1844824"/>
            <a:ext cx="6196405" cy="3878245"/>
          </a:xfrm>
        </p:spPr>
        <p:txBody>
          <a:bodyPr>
            <a:normAutofit fontScale="92500" lnSpcReduction="10000"/>
          </a:bodyPr>
          <a:lstStyle/>
          <a:p>
            <a:r>
              <a:rPr lang="ru-RU" sz="2600" dirty="0" smtClean="0"/>
              <a:t>устанавливается </a:t>
            </a:r>
            <a:r>
              <a:rPr lang="ru-RU" sz="2600" dirty="0"/>
              <a:t>диагноз и определяются показания к </a:t>
            </a:r>
            <a:r>
              <a:rPr lang="ru-RU" sz="2600" dirty="0" smtClean="0"/>
              <a:t>операции, срочность ее выполнения </a:t>
            </a:r>
            <a:r>
              <a:rPr lang="ru-RU" sz="2600" dirty="0"/>
              <a:t>и объем;</a:t>
            </a:r>
          </a:p>
          <a:p>
            <a:r>
              <a:rPr lang="ru-RU" sz="2600" dirty="0" smtClean="0"/>
              <a:t>оценивается </a:t>
            </a:r>
            <a:r>
              <a:rPr lang="ru-RU" sz="2600" dirty="0"/>
              <a:t>состояние всех систем организма, </a:t>
            </a:r>
            <a:r>
              <a:rPr lang="ru-RU" sz="2600" dirty="0" smtClean="0"/>
              <a:t>выявляется сопутствующая </a:t>
            </a:r>
            <a:r>
              <a:rPr lang="ru-RU" sz="2600" dirty="0"/>
              <a:t>патология;</a:t>
            </a:r>
          </a:p>
          <a:p>
            <a:r>
              <a:rPr lang="ru-RU" sz="2600" dirty="0" smtClean="0"/>
              <a:t> </a:t>
            </a:r>
            <a:r>
              <a:rPr lang="ru-RU" sz="2600" dirty="0"/>
              <a:t>осуществляется </a:t>
            </a:r>
            <a:r>
              <a:rPr lang="ru-RU" sz="2600" dirty="0" smtClean="0"/>
              <a:t>психологическая, соматическая </a:t>
            </a:r>
            <a:r>
              <a:rPr lang="ru-RU" sz="2600" dirty="0"/>
              <a:t>и, по </a:t>
            </a:r>
            <a:r>
              <a:rPr lang="ru-RU" sz="2600" dirty="0" smtClean="0"/>
              <a:t>показаниям, специальная </a:t>
            </a:r>
            <a:r>
              <a:rPr lang="ru-RU" sz="2600" dirty="0"/>
              <a:t>подготовка больного к предстоящему </a:t>
            </a:r>
            <a:r>
              <a:rPr lang="ru-RU" sz="2600" dirty="0" smtClean="0"/>
              <a:t>оперативному вмешательству</a:t>
            </a:r>
            <a:r>
              <a:rPr lang="ru-RU" sz="2600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812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1.1 Стандартный </a:t>
            </a:r>
            <a:r>
              <a:rPr lang="ru-RU" sz="3200" b="1" dirty="0">
                <a:solidFill>
                  <a:srgbClr val="FF0000"/>
                </a:solidFill>
              </a:rPr>
              <a:t>минимум обследования пациента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sz="2800" dirty="0" smtClean="0"/>
              <a:t>Перед </a:t>
            </a:r>
            <a:r>
              <a:rPr lang="ru-RU" sz="2800" dirty="0"/>
              <a:t>любой операцией, </a:t>
            </a:r>
            <a:r>
              <a:rPr lang="ru-RU" sz="2800" dirty="0" smtClean="0"/>
              <a:t>за исключением вмешательств</a:t>
            </a:r>
            <a:r>
              <a:rPr lang="ru-RU" sz="2800" dirty="0"/>
              <a:t>, выполняемых сразу после поступления больного по жизненным показаниям, выполняется определенный стандартный объем обследований, который включает следующее</a:t>
            </a:r>
            <a:r>
              <a:rPr lang="ru-RU" sz="2800" dirty="0" smtClean="0"/>
              <a:t>:</a:t>
            </a:r>
          </a:p>
          <a:p>
            <a:pPr lvl="0"/>
            <a:r>
              <a:rPr lang="ru-RU" sz="2800" dirty="0"/>
              <a:t>группа крови и резус-фактор;</a:t>
            </a:r>
          </a:p>
          <a:p>
            <a:pPr lvl="0"/>
            <a:r>
              <a:rPr lang="ru-RU" sz="2800" dirty="0"/>
              <a:t>общий анализ крови</a:t>
            </a:r>
            <a:r>
              <a:rPr lang="ru-RU" sz="2800" dirty="0" smtClean="0"/>
              <a:t>;</a:t>
            </a:r>
          </a:p>
          <a:p>
            <a:r>
              <a:rPr lang="ru-RU" sz="2800" dirty="0"/>
              <a:t>биохимический анализ крови (общий белок, </a:t>
            </a:r>
            <a:r>
              <a:rPr lang="ru-RU" sz="2800" dirty="0" err="1" smtClean="0"/>
              <a:t>билирубин,трансаминазы</a:t>
            </a:r>
            <a:r>
              <a:rPr lang="ru-RU" sz="2800" dirty="0"/>
              <a:t>, </a:t>
            </a:r>
            <a:r>
              <a:rPr lang="ru-RU" sz="2800" dirty="0" smtClean="0"/>
              <a:t>глюкоза, мочевина</a:t>
            </a:r>
            <a:r>
              <a:rPr lang="ru-RU" sz="2800" dirty="0"/>
              <a:t>, </a:t>
            </a:r>
            <a:r>
              <a:rPr lang="ru-RU" sz="2800" dirty="0" err="1"/>
              <a:t>креатинин</a:t>
            </a:r>
            <a:r>
              <a:rPr lang="ru-RU" sz="2800" dirty="0"/>
              <a:t>);</a:t>
            </a:r>
          </a:p>
          <a:p>
            <a:pPr lvl="0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51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1.1 Стандартный </a:t>
            </a:r>
            <a:r>
              <a:rPr lang="ru-RU" sz="3200" b="1" dirty="0">
                <a:solidFill>
                  <a:srgbClr val="FF0000"/>
                </a:solidFill>
              </a:rPr>
              <a:t>минимум обследования </a:t>
            </a:r>
            <a:r>
              <a:rPr lang="ru-RU" sz="3200" b="1" dirty="0" smtClean="0">
                <a:solidFill>
                  <a:srgbClr val="FF0000"/>
                </a:solidFill>
              </a:rPr>
              <a:t>пациента </a:t>
            </a:r>
            <a:r>
              <a:rPr lang="ru-RU" sz="2700" b="1" dirty="0" smtClean="0">
                <a:solidFill>
                  <a:srgbClr val="FF0000"/>
                </a:solidFill>
              </a:rPr>
              <a:t>(продолжение)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время </a:t>
            </a:r>
            <a:r>
              <a:rPr lang="ru-RU" dirty="0"/>
              <a:t>свертывания крови;</a:t>
            </a:r>
          </a:p>
          <a:p>
            <a:pPr lvl="0"/>
            <a:r>
              <a:rPr lang="ru-RU" dirty="0"/>
              <a:t>общий анализ мочи;</a:t>
            </a:r>
          </a:p>
          <a:p>
            <a:pPr lvl="0"/>
            <a:r>
              <a:rPr lang="ru-RU" dirty="0"/>
              <a:t>флюорография грудной клетки (или используются результаты</a:t>
            </a:r>
            <a:br>
              <a:rPr lang="ru-RU" dirty="0"/>
            </a:br>
            <a:r>
              <a:rPr lang="ru-RU" dirty="0"/>
              <a:t>ранее проведенного обследования, но не более 1 года давности</a:t>
            </a:r>
            <a:r>
              <a:rPr lang="ru-RU" dirty="0" smtClean="0"/>
              <a:t>);</a:t>
            </a:r>
          </a:p>
          <a:p>
            <a:r>
              <a:rPr lang="ru-RU" dirty="0"/>
              <a:t>заключение стоматолога о санации ротовой полости;</a:t>
            </a:r>
          </a:p>
          <a:p>
            <a:pPr lvl="0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258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1.1 Стандартный </a:t>
            </a:r>
            <a:r>
              <a:rPr lang="ru-RU" sz="3200" b="1" dirty="0">
                <a:solidFill>
                  <a:srgbClr val="FF0000"/>
                </a:solidFill>
              </a:rPr>
              <a:t>минимум обследования </a:t>
            </a:r>
            <a:r>
              <a:rPr lang="ru-RU" sz="3200" b="1" dirty="0" smtClean="0">
                <a:solidFill>
                  <a:srgbClr val="FF0000"/>
                </a:solidFill>
              </a:rPr>
              <a:t>пациента </a:t>
            </a:r>
            <a:r>
              <a:rPr lang="ru-RU" sz="2700" b="1" dirty="0" smtClean="0">
                <a:solidFill>
                  <a:srgbClr val="FF0000"/>
                </a:solidFill>
              </a:rPr>
              <a:t>(продолжение)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ru-RU" dirty="0" smtClean="0"/>
              <a:t>электрокардиография</a:t>
            </a:r>
            <a:r>
              <a:rPr lang="ru-RU" dirty="0"/>
              <a:t>;</a:t>
            </a:r>
          </a:p>
          <a:p>
            <a:pPr lvl="0"/>
            <a:r>
              <a:rPr lang="ru-RU" dirty="0" smtClean="0"/>
              <a:t>Осмотр педиатра</a:t>
            </a:r>
            <a:r>
              <a:rPr lang="ru-RU" dirty="0"/>
              <a:t>;  </a:t>
            </a:r>
          </a:p>
          <a:p>
            <a:pPr marL="0" indent="0" algn="just">
              <a:buNone/>
            </a:pPr>
            <a:r>
              <a:rPr lang="ru-RU" dirty="0"/>
              <a:t>Если результаты стандартного обследования соответствуют </a:t>
            </a:r>
            <a:r>
              <a:rPr lang="ru-RU" dirty="0" smtClean="0"/>
              <a:t>нормативным </a:t>
            </a:r>
            <a:r>
              <a:rPr lang="ru-RU" dirty="0"/>
              <a:t>показателям, то предоперационная подготовка может быть сведена к минимально необходимому объему мероприятий. При регистрации каких-либо отклонений необходимо выяснить их </a:t>
            </a:r>
            <a:r>
              <a:rPr lang="ru-RU" dirty="0" smtClean="0"/>
              <a:t>причину </a:t>
            </a:r>
            <a:r>
              <a:rPr lang="ru-RU" dirty="0"/>
              <a:t>и предусмотреть возможные пути коррекции.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658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x-none" sz="2400" b="1" dirty="0">
                <a:latin typeface="+mn-lt"/>
              </a:rPr>
              <a:t>Порядок поступления больных в стационар</a:t>
            </a:r>
            <a:r>
              <a:rPr lang="ru-RU" sz="2400" b="1" dirty="0">
                <a:latin typeface="+mn-lt"/>
              </a:rPr>
              <a:t/>
            </a:r>
            <a:br>
              <a:rPr lang="ru-RU" sz="2400" b="1" dirty="0">
                <a:latin typeface="+mn-lt"/>
              </a:rPr>
            </a:br>
            <a:r>
              <a:rPr lang="ru-RU" sz="2400" b="1" dirty="0">
                <a:latin typeface="+mn-lt"/>
              </a:rPr>
              <a:t>Основные пути поступления больных в стационар следующие:</a:t>
            </a:r>
            <a:r>
              <a:rPr lang="ru-RU" sz="2400" dirty="0">
                <a:latin typeface="+mn-lt"/>
              </a:rPr>
              <a:t/>
            </a:r>
            <a:br>
              <a:rPr lang="ru-RU" sz="2400" dirty="0">
                <a:latin typeface="+mn-lt"/>
              </a:rPr>
            </a:br>
            <a:endParaRPr lang="ru-RU" sz="2400" dirty="0"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75656" y="2132856"/>
            <a:ext cx="65846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1. по направлению врача детской поликлиники;</a:t>
            </a:r>
          </a:p>
          <a:p>
            <a:pPr indent="450215" algn="just">
              <a:spcAft>
                <a:spcPts val="0"/>
              </a:spcAft>
            </a:pPr>
            <a:r>
              <a:rPr lang="ru-RU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2. станции скорой и неотложной помощи;</a:t>
            </a:r>
          </a:p>
          <a:p>
            <a:pPr indent="450215" algn="just">
              <a:spcAft>
                <a:spcPts val="0"/>
              </a:spcAft>
            </a:pPr>
            <a:r>
              <a:rPr lang="ru-RU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3. в порядке самообращения;</a:t>
            </a:r>
          </a:p>
          <a:p>
            <a:pPr indent="450215" algn="just">
              <a:spcAft>
                <a:spcPts val="0"/>
              </a:spcAft>
            </a:pPr>
            <a:r>
              <a:rPr lang="ru-RU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4. из </a:t>
            </a:r>
            <a:r>
              <a:rPr lang="ru-RU" sz="24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других лечебных детских </a:t>
            </a:r>
            <a:r>
              <a:rPr lang="ru-RU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учреждений.</a:t>
            </a:r>
            <a:endParaRPr lang="ru-RU" sz="2400" b="1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0535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595193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1.2 Психологическая </a:t>
            </a:r>
            <a:r>
              <a:rPr lang="ru-RU" sz="3200" b="1" dirty="0">
                <a:solidFill>
                  <a:srgbClr val="FF0000"/>
                </a:solidFill>
              </a:rPr>
              <a:t>подготовка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1628800"/>
            <a:ext cx="6196405" cy="4094269"/>
          </a:xfrm>
        </p:spPr>
        <p:txBody>
          <a:bodyPr/>
          <a:lstStyle/>
          <a:p>
            <a:pPr algn="just"/>
            <a:r>
              <a:rPr lang="ru-RU" dirty="0"/>
              <a:t>Операция является мощным стрессовым фактором для больного. В связи с этим особое значение приобретает психологическая </a:t>
            </a:r>
            <a:r>
              <a:rPr lang="ru-RU" dirty="0" smtClean="0"/>
              <a:t>подготовка </a:t>
            </a:r>
            <a:r>
              <a:rPr lang="ru-RU" dirty="0"/>
              <a:t>пациента к предстоящему вмешательству. Лечащий врач должен в доступной форме объяснить пациенту необходимость данного вида лечения, сущность самого вмешательства, возможные последствия. </a:t>
            </a:r>
          </a:p>
        </p:txBody>
      </p:sp>
    </p:spTree>
    <p:extLst>
      <p:ext uri="{BB962C8B-B14F-4D97-AF65-F5344CB8AC3E}">
        <p14:creationId xmlns:p14="http://schemas.microsoft.com/office/powerpoint/2010/main" val="244607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1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1.2 Психологическая </a:t>
            </a:r>
            <a:r>
              <a:rPr lang="ru-RU" sz="3200" b="1" dirty="0">
                <a:solidFill>
                  <a:srgbClr val="FF0000"/>
                </a:solidFill>
              </a:rPr>
              <a:t>подготовка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6" y="1772816"/>
            <a:ext cx="6196405" cy="395025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600" dirty="0"/>
              <a:t>Необходимо получить согласие больного на операцию. Основной задачей лечащего врача является внушение пациенту уверенности в хорошем исходе операции. При лечении больных с повышенной эмоциональностью может </a:t>
            </a:r>
            <a:r>
              <a:rPr lang="ru-RU" sz="2600" dirty="0" err="1" smtClean="0"/>
              <a:t>допол-нительно</a:t>
            </a:r>
            <a:r>
              <a:rPr lang="ru-RU" sz="2600" dirty="0" smtClean="0"/>
              <a:t> </a:t>
            </a:r>
            <a:r>
              <a:rPr lang="ru-RU" sz="2600" dirty="0"/>
              <a:t>применяться </a:t>
            </a:r>
            <a:r>
              <a:rPr lang="ru-RU" sz="2600" dirty="0" err="1" smtClean="0"/>
              <a:t>фарма</a:t>
            </a:r>
            <a:r>
              <a:rPr lang="en-US" sz="2600" dirty="0" smtClean="0"/>
              <a:t>-</a:t>
            </a:r>
            <a:r>
              <a:rPr lang="ru-RU" sz="2600" dirty="0" err="1" smtClean="0"/>
              <a:t>кологическая</a:t>
            </a:r>
            <a:r>
              <a:rPr lang="ru-RU" sz="2600" dirty="0" smtClean="0"/>
              <a:t> </a:t>
            </a:r>
            <a:r>
              <a:rPr lang="ru-RU" sz="2600" dirty="0"/>
              <a:t>поддержка: седативные препараты, транквилизаторы, </a:t>
            </a:r>
            <a:r>
              <a:rPr lang="ru-RU" sz="2600" dirty="0" err="1" smtClean="0"/>
              <a:t>антидеп</a:t>
            </a:r>
            <a:r>
              <a:rPr lang="en-US" sz="2600" dirty="0" smtClean="0"/>
              <a:t>-</a:t>
            </a:r>
            <a:r>
              <a:rPr lang="ru-RU" sz="2600" dirty="0" err="1" smtClean="0"/>
              <a:t>рессанты</a:t>
            </a:r>
            <a:r>
              <a:rPr lang="ru-RU" sz="26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876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883226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1.3 Общесоматическая </a:t>
            </a:r>
            <a:r>
              <a:rPr lang="ru-RU" sz="3200" b="1" dirty="0">
                <a:solidFill>
                  <a:srgbClr val="FF0000"/>
                </a:solidFill>
              </a:rPr>
              <a:t>подготовка</a:t>
            </a:r>
            <a:r>
              <a:rPr lang="ru-RU" sz="3200" dirty="0">
                <a:solidFill>
                  <a:srgbClr val="FF0000"/>
                </a:solidFill>
              </a:rPr>
              <a:t/>
            </a:r>
            <a:br>
              <a:rPr lang="ru-RU" sz="3200" dirty="0">
                <a:solidFill>
                  <a:srgbClr val="FF0000"/>
                </a:solidFill>
              </a:rPr>
            </a:b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Основной задачей общесоматической подготовки является </a:t>
            </a:r>
            <a:r>
              <a:rPr lang="ru-RU" dirty="0" smtClean="0"/>
              <a:t>коррекция </a:t>
            </a:r>
            <a:r>
              <a:rPr lang="ru-RU" dirty="0"/>
              <a:t>в той или иной степени нарушенных в результате основного или </a:t>
            </a:r>
            <a:r>
              <a:rPr lang="ru-RU" dirty="0" err="1" smtClean="0"/>
              <a:t>сопутст-вующих</a:t>
            </a:r>
            <a:r>
              <a:rPr lang="ru-RU" dirty="0" smtClean="0"/>
              <a:t> </a:t>
            </a:r>
            <a:r>
              <a:rPr lang="ru-RU" dirty="0"/>
              <a:t>заболеваний функции органов и систем </a:t>
            </a:r>
            <a:r>
              <a:rPr lang="ru-RU" dirty="0" smtClean="0"/>
              <a:t>организма</a:t>
            </a:r>
            <a:r>
              <a:rPr lang="ru-RU" dirty="0"/>
              <a:t>. Особое внимание уделяется профилактике эндогенных очагов инфекции.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839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1.4 Специальная </a:t>
            </a:r>
            <a:r>
              <a:rPr lang="ru-RU" sz="3200" b="1" dirty="0">
                <a:solidFill>
                  <a:srgbClr val="FF0000"/>
                </a:solidFill>
              </a:rPr>
              <a:t>подготовка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ru-RU" dirty="0" smtClean="0"/>
          </a:p>
          <a:p>
            <a:pPr algn="just"/>
            <a:r>
              <a:rPr lang="ru-RU" sz="2600" dirty="0" smtClean="0"/>
              <a:t>Данный </a:t>
            </a:r>
            <a:r>
              <a:rPr lang="ru-RU" sz="2600" dirty="0"/>
              <a:t>вид предоперационной подготовки проводится не при всех оперативных вмешательствах. Она определяется спецификой органов, на которых предполагается </a:t>
            </a:r>
            <a:r>
              <a:rPr lang="ru-RU" sz="2600" dirty="0" smtClean="0"/>
              <a:t>операция</a:t>
            </a:r>
            <a:r>
              <a:rPr lang="ru-RU" sz="26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072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95523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1.5 Непосредственная </a:t>
            </a:r>
            <a:r>
              <a:rPr lang="ru-RU" sz="3200" b="1" dirty="0">
                <a:solidFill>
                  <a:srgbClr val="FF0000"/>
                </a:solidFill>
              </a:rPr>
              <a:t>подготовка больного к операции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ru-RU" dirty="0" smtClean="0"/>
          </a:p>
          <a:p>
            <a:pPr algn="just"/>
            <a:r>
              <a:rPr lang="ru-RU" sz="2800" dirty="0" smtClean="0"/>
              <a:t>Объем непосредственной под-готовки </a:t>
            </a:r>
            <a:r>
              <a:rPr lang="ru-RU" sz="2800" dirty="0"/>
              <a:t>больного к операции в значительной степени </a:t>
            </a:r>
            <a:r>
              <a:rPr lang="ru-RU" sz="2800" dirty="0" err="1" smtClean="0"/>
              <a:t>опреде-ляется</a:t>
            </a:r>
            <a:r>
              <a:rPr lang="ru-RU" sz="2800" dirty="0" smtClean="0"/>
              <a:t> </a:t>
            </a:r>
            <a:r>
              <a:rPr lang="ru-RU" sz="2800" dirty="0"/>
              <a:t>срочностью выполнения вмешательства.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057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/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i="1" dirty="0" smtClean="0">
                <a:solidFill>
                  <a:schemeClr val="accent5"/>
                </a:solidFill>
              </a:rPr>
              <a:t>Общие </a:t>
            </a:r>
            <a:r>
              <a:rPr lang="ru-RU" sz="3200" i="1" dirty="0">
                <a:solidFill>
                  <a:schemeClr val="accent5"/>
                </a:solidFill>
              </a:rPr>
              <a:t>принципы подготовки больного к плановой операции включают:</a:t>
            </a:r>
            <a:br>
              <a:rPr lang="ru-RU" sz="3200" i="1" dirty="0">
                <a:solidFill>
                  <a:schemeClr val="accent5"/>
                </a:solidFill>
              </a:rPr>
            </a:br>
            <a:endParaRPr lang="ru-RU" sz="3200" i="1" dirty="0">
              <a:solidFill>
                <a:schemeClr val="accent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ru-RU" dirty="0" smtClean="0"/>
          </a:p>
          <a:p>
            <a:pPr lvl="0"/>
            <a:r>
              <a:rPr lang="ru-RU" sz="2800" dirty="0" smtClean="0"/>
              <a:t>опорожнение </a:t>
            </a:r>
            <a:r>
              <a:rPr lang="ru-RU" sz="2800" dirty="0"/>
              <a:t>желудка;</a:t>
            </a:r>
          </a:p>
          <a:p>
            <a:pPr lvl="0"/>
            <a:r>
              <a:rPr lang="ru-RU" sz="2800" dirty="0"/>
              <a:t>опорожнение кишечника;</a:t>
            </a:r>
          </a:p>
          <a:p>
            <a:pPr lvl="0"/>
            <a:r>
              <a:rPr lang="ru-RU" sz="2800" dirty="0"/>
              <a:t>опорожнение мочевого пузыря;</a:t>
            </a:r>
          </a:p>
          <a:p>
            <a:pPr lvl="0"/>
            <a:r>
              <a:rPr lang="ru-RU" sz="2800" dirty="0"/>
              <a:t>подготовку операционного поля;</a:t>
            </a:r>
          </a:p>
          <a:p>
            <a:pPr lvl="0"/>
            <a:r>
              <a:rPr lang="ru-RU" sz="2800" dirty="0" err="1"/>
              <a:t>премедикацию</a:t>
            </a:r>
            <a:r>
              <a:rPr lang="ru-RU" sz="2800" dirty="0"/>
              <a:t>.   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744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>
                <a:solidFill>
                  <a:srgbClr val="FF0000"/>
                </a:solidFill>
              </a:rPr>
              <a:t>1.6 Особенности </a:t>
            </a:r>
            <a:r>
              <a:rPr lang="ru-RU" sz="3200" b="1" dirty="0">
                <a:solidFill>
                  <a:srgbClr val="FF0000"/>
                </a:solidFill>
              </a:rPr>
              <a:t>непосредственной предоперационной подготовки больного при экстренной операции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ru-RU" sz="2800" dirty="0" smtClean="0"/>
          </a:p>
          <a:p>
            <a:pPr algn="just"/>
            <a:r>
              <a:rPr lang="ru-RU" sz="2800" dirty="0" smtClean="0"/>
              <a:t>Если </a:t>
            </a:r>
            <a:r>
              <a:rPr lang="ru-RU" sz="2800" dirty="0"/>
              <a:t>пациент принимал пищу ранее 6 часов до предстоящей операции, то необходимо </a:t>
            </a:r>
            <a:r>
              <a:rPr lang="ru-RU" sz="2800" dirty="0" smtClean="0"/>
              <a:t>промыть </a:t>
            </a:r>
            <a:r>
              <a:rPr lang="ru-RU" sz="2800" dirty="0"/>
              <a:t>желудок с помощью желудочного  зонда.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663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1.6 Особенности </a:t>
            </a:r>
            <a:r>
              <a:rPr lang="ru-RU" sz="2800" b="1" dirty="0">
                <a:solidFill>
                  <a:srgbClr val="FF0000"/>
                </a:solidFill>
              </a:rPr>
              <a:t>непосредственной предоперационной подготовки больного при экстренной операции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/>
              <a:t>Очистительные клизмы с целью опорожнения кишечника не </a:t>
            </a:r>
            <a:r>
              <a:rPr lang="ru-RU" sz="2800" dirty="0" smtClean="0"/>
              <a:t>выполняются </a:t>
            </a:r>
            <a:r>
              <a:rPr lang="ru-RU" sz="2800" dirty="0"/>
              <a:t>(при острых заболеваниях органов брюшной полости</a:t>
            </a:r>
            <a:r>
              <a:rPr lang="ru-RU" sz="2800" b="1" dirty="0"/>
              <a:t> </a:t>
            </a:r>
            <a:r>
              <a:rPr lang="ru-RU" sz="2800" dirty="0"/>
              <a:t>клизмы </a:t>
            </a:r>
            <a:r>
              <a:rPr lang="ru-RU" sz="2800" dirty="0" err="1" smtClean="0"/>
              <a:t>противо</a:t>
            </a:r>
            <a:r>
              <a:rPr lang="ru-RU" sz="2800" dirty="0" smtClean="0"/>
              <a:t>-показаны</a:t>
            </a:r>
            <a:r>
              <a:rPr lang="ru-RU" sz="2800" dirty="0"/>
              <a:t>, так как повышение внутрикишечного давления может привести к разрыву стенки кишки).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576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38728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1.6 Особенности </a:t>
            </a:r>
            <a:r>
              <a:rPr lang="ru-RU" sz="2800" b="1" dirty="0">
                <a:solidFill>
                  <a:srgbClr val="FF0000"/>
                </a:solidFill>
              </a:rPr>
              <a:t>непосредственной предоперационной подготовки больного при экстренной операции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ru-RU" sz="2800" dirty="0" smtClean="0"/>
          </a:p>
          <a:p>
            <a:pPr algn="just"/>
            <a:r>
              <a:rPr lang="ru-RU" sz="2800" dirty="0" smtClean="0"/>
              <a:t>Подготовка </a:t>
            </a:r>
            <a:r>
              <a:rPr lang="ru-RU" sz="2800" dirty="0"/>
              <a:t>операционного поля заключается в бритье </a:t>
            </a:r>
            <a:r>
              <a:rPr lang="ru-RU" sz="2800" dirty="0" smtClean="0"/>
              <a:t>волосяного </a:t>
            </a:r>
            <a:r>
              <a:rPr lang="ru-RU" sz="2800" dirty="0"/>
              <a:t>покрова сухим способом; полная </a:t>
            </a:r>
            <a:r>
              <a:rPr lang="ru-RU" sz="2800" dirty="0" smtClean="0"/>
              <a:t>санитарно-гигиеническая </a:t>
            </a:r>
            <a:r>
              <a:rPr lang="ru-RU" sz="2800" dirty="0" err="1" smtClean="0"/>
              <a:t>обра-ботка</a:t>
            </a:r>
            <a:r>
              <a:rPr lang="ru-RU" sz="2800" dirty="0" smtClean="0"/>
              <a:t> больного </a:t>
            </a:r>
            <a:r>
              <a:rPr lang="ru-RU" sz="2800" dirty="0"/>
              <a:t>не </a:t>
            </a:r>
            <a:r>
              <a:rPr lang="ru-RU" sz="2800" dirty="0" smtClean="0"/>
              <a:t>проводится</a:t>
            </a:r>
            <a:r>
              <a:rPr lang="ru-RU" sz="2800" dirty="0"/>
              <a:t>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282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124744"/>
            <a:ext cx="756084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ea typeface="Times New Roman" panose="02020603050405020304" pitchFamily="18" charset="0"/>
              </a:rPr>
              <a:t>Правильная организация работы приемного отделения определяет многие вопросы работы стационара в целом и, в первую очередь, его загрузку, отбор больных, заполнение документации и оценку состояния больных. Приемное отделение - лицо больницы. Здесь происходит первое знакомство больных с персоналом лечебного учреждения и больничной обстановкой. И нередко по приемному отделению, по тому, как организована его работа, население судит о постановке лечебного процесса в учреждении в целом.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ea typeface="Times New Roman" panose="02020603050405020304" pitchFamily="18" charset="0"/>
              </a:rPr>
              <a:t>Работа приемного отделения должна быть организована так, чтобы родственники и особенно родители больных детей ушли домой с чувством уверенности и осознания того, что их близкий человек остался в окружении внимательных и заботливых людей. Всем своим поведением и стилем работы медицинский персонал обязан внушать больным и их родственникам веру в то, что ни одна мелочь не ускользнет от их внимания, все будет учтено, обслуживание больного будет на самом высоком уровне, результаты лечения будут благоприятными.</a:t>
            </a:r>
            <a:endParaRPr lang="ru-RU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002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980728"/>
            <a:ext cx="74888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Приемное отделение должно обеспечить ряд основных функций:</a:t>
            </a:r>
          </a:p>
          <a:p>
            <a:pPr algn="just"/>
            <a:r>
              <a:rPr lang="ru-RU" sz="2400" dirty="0"/>
              <a:t>- Первичная диагностика и первая помощь.</a:t>
            </a:r>
          </a:p>
          <a:p>
            <a:pPr algn="just"/>
            <a:r>
              <a:rPr lang="ru-RU" sz="2400" dirty="0"/>
              <a:t>- Прием и регистрация больных.</a:t>
            </a:r>
          </a:p>
          <a:p>
            <a:pPr algn="just"/>
            <a:r>
              <a:rPr lang="ru-RU" sz="2400" dirty="0"/>
              <a:t>- Санитарно-гигиеническая обработка.</a:t>
            </a:r>
          </a:p>
          <a:p>
            <a:pPr algn="just"/>
            <a:r>
              <a:rPr lang="ru-RU" sz="2400" dirty="0"/>
              <a:t>- Оформление приема больных и эвакуация в отделения.</a:t>
            </a:r>
          </a:p>
          <a:p>
            <a:pPr algn="just"/>
            <a:r>
              <a:rPr lang="ru-RU" sz="2400" dirty="0"/>
              <a:t>- Изоляция в приемном покое и временное наблюдение.</a:t>
            </a:r>
          </a:p>
          <a:p>
            <a:pPr algn="just"/>
            <a:r>
              <a:rPr lang="ru-RU" sz="2400" dirty="0"/>
              <a:t>- Выдача справок родственникам.</a:t>
            </a:r>
          </a:p>
          <a:p>
            <a:pPr algn="just"/>
            <a:r>
              <a:rPr lang="ru-RU" sz="2400" dirty="0"/>
              <a:t>- Оперативный учет движения и распределения больных.</a:t>
            </a:r>
          </a:p>
        </p:txBody>
      </p:sp>
    </p:spTree>
    <p:extLst>
      <p:ext uri="{BB962C8B-B14F-4D97-AF65-F5344CB8AC3E}">
        <p14:creationId xmlns:p14="http://schemas.microsoft.com/office/powerpoint/2010/main" val="2958130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889844"/>
            <a:ext cx="7488832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/>
              <a:t>Устройство и оборудование приемного отделения должны обеспечить первую диагностику и первую помощь для больных.</a:t>
            </a:r>
          </a:p>
          <a:p>
            <a:pPr algn="just"/>
            <a:r>
              <a:rPr lang="ru-RU" sz="2200" dirty="0"/>
              <a:t>Приемное отделение должно иметь зал ожидания для ходячих больных, один или несколько, (в зависимости от мощности больницы), смотровых кабинетов, перевязочную для оказания неотложной медицинской помощи и малого хирургического пособия, процедурную, санитарный пропускник для санитарной обработки больных, кабинеты заведующего приемным отделением и старшей сестры, хозяйственные помещения (кладовая для вещей поступающих больных, инвентаря, носилок и т.п.), туалет.</a:t>
            </a:r>
          </a:p>
        </p:txBody>
      </p:sp>
    </p:spTree>
    <p:extLst>
      <p:ext uri="{BB962C8B-B14F-4D97-AF65-F5344CB8AC3E}">
        <p14:creationId xmlns:p14="http://schemas.microsoft.com/office/powerpoint/2010/main" val="621811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196752"/>
            <a:ext cx="712879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Способ доставки больного в отделение определяется врачом в зависимости от его </a:t>
            </a:r>
            <a:r>
              <a:rPr lang="ru-RU" sz="2400" b="1" dirty="0"/>
              <a:t>состояния (на каталках, креслах-каталках, пешком или на руках).</a:t>
            </a:r>
          </a:p>
          <a:p>
            <a:pPr algn="just"/>
            <a:r>
              <a:rPr lang="ru-RU" sz="2400" dirty="0"/>
              <a:t>Если больному ребенку требуется экстренная медицинская помощь, его транспортируют непосредственно в отделение без осмотра в приемном покое. В таком случае вся документация оформляется дежурной постовой медицинской сестрой с последующей ее регистрацией в приемном отделении.</a:t>
            </a:r>
          </a:p>
        </p:txBody>
      </p:sp>
    </p:spTree>
    <p:extLst>
      <p:ext uri="{BB962C8B-B14F-4D97-AF65-F5344CB8AC3E}">
        <p14:creationId xmlns:p14="http://schemas.microsoft.com/office/powerpoint/2010/main" val="1527286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908720"/>
            <a:ext cx="748883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Хирургическая операция </a:t>
            </a:r>
            <a:r>
              <a:rPr lang="ru-RU" sz="2000" dirty="0"/>
              <a:t>– механическое (травматическое) воздействие на ткани и органы с лечебной или диагностической целью.</a:t>
            </a:r>
          </a:p>
          <a:p>
            <a:r>
              <a:rPr lang="ru-RU" sz="2000" dirty="0"/>
              <a:t>В современной хирургии нормальное выполнение оперативного вмешательства обеспечивается адекватной анестезией.</a:t>
            </a:r>
          </a:p>
          <a:p>
            <a:pPr algn="ctr"/>
            <a:r>
              <a:rPr lang="ru-RU" sz="2000" b="1" dirty="0"/>
              <a:t>Классификация хирургических операций.</a:t>
            </a:r>
          </a:p>
          <a:p>
            <a:r>
              <a:rPr lang="ru-RU" sz="2000" b="1" dirty="0"/>
              <a:t>Диагностические:</a:t>
            </a:r>
          </a:p>
          <a:p>
            <a:r>
              <a:rPr lang="ru-RU" sz="2000" dirty="0"/>
              <a:t>•	биопсии (</a:t>
            </a:r>
            <a:r>
              <a:rPr lang="ru-RU" sz="2000" dirty="0" err="1"/>
              <a:t>эксцизионная</a:t>
            </a:r>
            <a:r>
              <a:rPr lang="ru-RU" sz="2000" dirty="0"/>
              <a:t>, </a:t>
            </a:r>
            <a:r>
              <a:rPr lang="ru-RU" sz="2000" dirty="0" err="1"/>
              <a:t>инцизионная</a:t>
            </a:r>
            <a:r>
              <a:rPr lang="ru-RU" sz="2000" dirty="0"/>
              <a:t>, пункционная);</a:t>
            </a:r>
          </a:p>
          <a:p>
            <a:r>
              <a:rPr lang="ru-RU" sz="2000" dirty="0"/>
              <a:t>•	пункции (брюшной полости, плевральной, суставной, спинномозговые и др.);</a:t>
            </a:r>
          </a:p>
          <a:p>
            <a:r>
              <a:rPr lang="ru-RU" sz="2000" dirty="0"/>
              <a:t>•	эндоскопические исследования (лапароскопия, торакоскопия, </a:t>
            </a:r>
            <a:r>
              <a:rPr lang="ru-RU" sz="2000" dirty="0" err="1"/>
              <a:t>артроскопия</a:t>
            </a:r>
            <a:r>
              <a:rPr lang="ru-RU" sz="2000" dirty="0"/>
              <a:t>);</a:t>
            </a:r>
          </a:p>
          <a:p>
            <a:r>
              <a:rPr lang="ru-RU" sz="2000" dirty="0"/>
              <a:t>•	ангиография и катетеризация сердца;</a:t>
            </a:r>
          </a:p>
          <a:p>
            <a:r>
              <a:rPr lang="ru-RU" sz="2000" dirty="0"/>
              <a:t>•	диагностическая (</a:t>
            </a:r>
            <a:r>
              <a:rPr lang="ru-RU" sz="2000" dirty="0" err="1"/>
              <a:t>эксплоративная</a:t>
            </a:r>
            <a:r>
              <a:rPr lang="ru-RU" sz="2000" dirty="0"/>
              <a:t>) </a:t>
            </a:r>
            <a:r>
              <a:rPr lang="ru-RU" sz="2000" dirty="0" err="1"/>
              <a:t>лапаро</a:t>
            </a:r>
            <a:r>
              <a:rPr lang="ru-RU" sz="2000" dirty="0"/>
              <a:t>- и </a:t>
            </a:r>
            <a:r>
              <a:rPr lang="ru-RU" sz="2000" dirty="0" smtClean="0"/>
              <a:t>торакотомия</a:t>
            </a:r>
          </a:p>
          <a:p>
            <a:r>
              <a:rPr lang="ru-RU" sz="2000" b="1" dirty="0" smtClean="0"/>
              <a:t>Лечебные</a:t>
            </a:r>
            <a:r>
              <a:rPr lang="ru-RU" sz="2000" dirty="0" smtClean="0"/>
              <a:t>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34768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764704"/>
            <a:ext cx="756084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По </a:t>
            </a:r>
            <a:r>
              <a:rPr lang="ru-RU" sz="2000" b="1" dirty="0"/>
              <a:t>срочности выполнения </a:t>
            </a:r>
            <a:endParaRPr lang="ru-RU" sz="2000" dirty="0" smtClean="0"/>
          </a:p>
          <a:p>
            <a:r>
              <a:rPr lang="ru-RU" sz="2000" dirty="0" smtClean="0"/>
              <a:t>неотложные </a:t>
            </a:r>
            <a:r>
              <a:rPr lang="ru-RU" sz="2000" dirty="0"/>
              <a:t>или экстренные, </a:t>
            </a:r>
            <a:endParaRPr lang="ru-RU" sz="2000" dirty="0" smtClean="0"/>
          </a:p>
          <a:p>
            <a:r>
              <a:rPr lang="ru-RU" sz="2000" dirty="0" smtClean="0"/>
              <a:t>срочные </a:t>
            </a:r>
            <a:r>
              <a:rPr lang="ru-RU" sz="2000" dirty="0"/>
              <a:t>или </a:t>
            </a:r>
            <a:r>
              <a:rPr lang="ru-RU" sz="2000" dirty="0" smtClean="0"/>
              <a:t>ургентные</a:t>
            </a:r>
          </a:p>
          <a:p>
            <a:r>
              <a:rPr lang="ru-RU" sz="2000" dirty="0" smtClean="0"/>
              <a:t>плановые </a:t>
            </a:r>
            <a:r>
              <a:rPr lang="ru-RU" sz="2000" dirty="0"/>
              <a:t>операции.</a:t>
            </a:r>
          </a:p>
          <a:p>
            <a:r>
              <a:rPr lang="ru-RU" sz="2000" b="1" dirty="0"/>
              <a:t>Неотложные</a:t>
            </a:r>
            <a:r>
              <a:rPr lang="ru-RU" sz="2000" dirty="0"/>
              <a:t> – немедленно или в первые два часа после госпитализации больного и постановки диагноза (остановка кровотечения, </a:t>
            </a:r>
            <a:r>
              <a:rPr lang="ru-RU" sz="2000" dirty="0" err="1"/>
              <a:t>трахеостомия</a:t>
            </a:r>
            <a:r>
              <a:rPr lang="ru-RU" sz="2000" dirty="0"/>
              <a:t>; </a:t>
            </a:r>
            <a:r>
              <a:rPr lang="ru-RU" sz="2000" dirty="0" err="1"/>
              <a:t>тромбэмболэктомия</a:t>
            </a:r>
            <a:r>
              <a:rPr lang="ru-RU" sz="2000" dirty="0"/>
              <a:t>; острый аппендицит, прободение язвы, ущемленная грыжа, кишечная непроходимость).</a:t>
            </a:r>
          </a:p>
          <a:p>
            <a:r>
              <a:rPr lang="ru-RU" sz="2000" b="1" dirty="0"/>
              <a:t>Срочные</a:t>
            </a:r>
            <a:r>
              <a:rPr lang="ru-RU" sz="2000" dirty="0"/>
              <a:t> – в первые дни после госпитализации, т.к. позднее может наступить состояние </a:t>
            </a:r>
            <a:r>
              <a:rPr lang="ru-RU" sz="2000" dirty="0" err="1"/>
              <a:t>иноперабельности</a:t>
            </a:r>
            <a:r>
              <a:rPr lang="ru-RU" sz="2000" dirty="0"/>
              <a:t> – (злокачественные новообразования, наружные кишечные свищи, тяжелые врожденные пороки </a:t>
            </a:r>
            <a:r>
              <a:rPr lang="ru-RU" sz="2000" dirty="0" err="1"/>
              <a:t>пороки</a:t>
            </a:r>
            <a:r>
              <a:rPr lang="ru-RU" sz="2000" dirty="0"/>
              <a:t> сердца).</a:t>
            </a:r>
          </a:p>
          <a:p>
            <a:r>
              <a:rPr lang="ru-RU" sz="2000" b="1" dirty="0"/>
              <a:t>Плановые</a:t>
            </a:r>
            <a:r>
              <a:rPr lang="ru-RU" sz="2000" dirty="0"/>
              <a:t> - выполняются в любое время удобное для больного и наличии условий в стационаре, при этом подготовка к операции может длиться в течение нескольких недель.</a:t>
            </a:r>
          </a:p>
        </p:txBody>
      </p:sp>
    </p:spTree>
    <p:extLst>
      <p:ext uri="{BB962C8B-B14F-4D97-AF65-F5344CB8AC3E}">
        <p14:creationId xmlns:p14="http://schemas.microsoft.com/office/powerpoint/2010/main" val="2958782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764704"/>
            <a:ext cx="763284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/>
              <a:t>По объёму вмешательства: радикальные</a:t>
            </a:r>
            <a:r>
              <a:rPr lang="ru-RU" sz="2200" b="1" dirty="0"/>
              <a:t>, паллиативные, симптоматические. </a:t>
            </a:r>
            <a:endParaRPr lang="ru-RU" sz="2200" b="1" dirty="0" smtClean="0"/>
          </a:p>
          <a:p>
            <a:r>
              <a:rPr lang="ru-RU" sz="2200" b="1" u="sng" dirty="0" smtClean="0"/>
              <a:t>Радикальные </a:t>
            </a:r>
            <a:r>
              <a:rPr lang="ru-RU" sz="2200" dirty="0"/>
              <a:t>(</a:t>
            </a:r>
            <a:r>
              <a:rPr lang="ru-RU" sz="2200" dirty="0" err="1"/>
              <a:t>инцизии</a:t>
            </a:r>
            <a:r>
              <a:rPr lang="ru-RU" sz="2200" dirty="0"/>
              <a:t> при абсцессе, </a:t>
            </a:r>
            <a:r>
              <a:rPr lang="ru-RU" sz="2200" dirty="0" err="1"/>
              <a:t>аппендэктомия</a:t>
            </a:r>
            <a:r>
              <a:rPr lang="ru-RU" sz="2200" dirty="0"/>
              <a:t>, резекция желудка, перевязка открытого артериального протока и др.). </a:t>
            </a:r>
            <a:endParaRPr lang="ru-RU" sz="2200" dirty="0" smtClean="0"/>
          </a:p>
          <a:p>
            <a:r>
              <a:rPr lang="ru-RU" sz="2200" b="1" u="sng" dirty="0" smtClean="0"/>
              <a:t>Паллиативные</a:t>
            </a:r>
            <a:r>
              <a:rPr lang="ru-RU" sz="2200" dirty="0" smtClean="0"/>
              <a:t> </a:t>
            </a:r>
            <a:r>
              <a:rPr lang="ru-RU" sz="2200" dirty="0"/>
              <a:t>операции не устраняют причину болезни, но облегчают состояние больного. </a:t>
            </a:r>
            <a:r>
              <a:rPr lang="ru-RU" sz="2200" b="1" u="sng" dirty="0"/>
              <a:t>Симптоматические</a:t>
            </a:r>
            <a:r>
              <a:rPr lang="ru-RU" sz="2200" dirty="0"/>
              <a:t> операции направлены на устранение какого-либо конкретного симптома.</a:t>
            </a:r>
          </a:p>
          <a:p>
            <a:r>
              <a:rPr lang="ru-RU" sz="2200" b="1" dirty="0" err="1"/>
              <a:t>Этапность</a:t>
            </a:r>
            <a:r>
              <a:rPr lang="ru-RU" sz="2200" b="1" dirty="0"/>
              <a:t> выполнения – одноэтапные, двух- и многоэтапные. </a:t>
            </a:r>
            <a:endParaRPr lang="ru-RU" sz="2200" b="1" dirty="0" smtClean="0"/>
          </a:p>
          <a:p>
            <a:r>
              <a:rPr lang="ru-RU" sz="2200" b="1" u="sng" dirty="0" smtClean="0"/>
              <a:t>Одноэтапные</a:t>
            </a:r>
            <a:r>
              <a:rPr lang="ru-RU" sz="2200" dirty="0" smtClean="0"/>
              <a:t> </a:t>
            </a:r>
            <a:r>
              <a:rPr lang="ru-RU" sz="2200" dirty="0"/>
              <a:t>(</a:t>
            </a:r>
            <a:r>
              <a:rPr lang="ru-RU" sz="2200" dirty="0" err="1"/>
              <a:t>аппендэктомия</a:t>
            </a:r>
            <a:r>
              <a:rPr lang="ru-RU" sz="2200" dirty="0"/>
              <a:t>, резекция доли легкого, протезирование клапана сердца); </a:t>
            </a:r>
            <a:r>
              <a:rPr lang="ru-RU" sz="2200" b="1" u="sng" dirty="0"/>
              <a:t>двухэтапные</a:t>
            </a:r>
            <a:r>
              <a:rPr lang="ru-RU" sz="2200" dirty="0"/>
              <a:t> (например, наложение колостомы перед радикальной операцией по поводу опухоли кишечника). </a:t>
            </a:r>
            <a:r>
              <a:rPr lang="ru-RU" sz="2200" b="1" u="sng" dirty="0"/>
              <a:t>Многоэтапные</a:t>
            </a:r>
            <a:r>
              <a:rPr lang="ru-RU" sz="2200" dirty="0"/>
              <a:t> операции (пластические и др.).</a:t>
            </a:r>
          </a:p>
        </p:txBody>
      </p:sp>
    </p:spTree>
    <p:extLst>
      <p:ext uri="{BB962C8B-B14F-4D97-AF65-F5344CB8AC3E}">
        <p14:creationId xmlns:p14="http://schemas.microsoft.com/office/powerpoint/2010/main" val="10762192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142</TotalTime>
  <Words>1102</Words>
  <Application>Microsoft Office PowerPoint</Application>
  <PresentationFormat>Экран (4:3)</PresentationFormat>
  <Paragraphs>106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5" baseType="lpstr">
      <vt:lpstr>Arial</vt:lpstr>
      <vt:lpstr>Brush Script MT</vt:lpstr>
      <vt:lpstr>Constantia</vt:lpstr>
      <vt:lpstr>Franklin Gothic Book</vt:lpstr>
      <vt:lpstr>Rage Italic</vt:lpstr>
      <vt:lpstr>Times New Roman</vt:lpstr>
      <vt:lpstr>Кнопка</vt:lpstr>
      <vt:lpstr>Прием ребенка в хирургический стационар. Подготовка к экстренным и плановым операциям. Лекция для студентов 1 курса педиатрического факультета </vt:lpstr>
      <vt:lpstr>Порядок поступления больных в стационар Основные пути поступления больных в стационар следующие: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1. ПРЕДОПЕРАЦИОННАЯ ПОДГОТОВКА</vt:lpstr>
      <vt:lpstr> Во время предоперационного периода решаются следующие задачи: </vt:lpstr>
      <vt:lpstr>1.1 Стандартный минимум обследования пациента</vt:lpstr>
      <vt:lpstr>1.1 Стандартный минимум обследования пациента (продолжение)</vt:lpstr>
      <vt:lpstr>1.1 Стандартный минимум обследования пациента (продолжение)</vt:lpstr>
      <vt:lpstr> 1.2 Психологическая подготовка </vt:lpstr>
      <vt:lpstr> 1.2 Психологическая подготовка </vt:lpstr>
      <vt:lpstr> 1.3 Общесоматическая подготовка </vt:lpstr>
      <vt:lpstr>1.4 Специальная подготовка</vt:lpstr>
      <vt:lpstr> 1.5 Непосредственная подготовка больного к операции </vt:lpstr>
      <vt:lpstr> Общие принципы подготовки больного к плановой операции включают: </vt:lpstr>
      <vt:lpstr> 1.6 Особенности непосредственной предоперационной подготовки больного при экстренной операции </vt:lpstr>
      <vt:lpstr>1.6 Особенности непосредственной предоперационной подготовки больного при экстренной операции</vt:lpstr>
      <vt:lpstr>1.6 Особенности непосредственной предоперационной подготовки больного при экстренной операции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Прием ребенка в хирургический стационар. Подготовка к экстренным и плановым операциям.</dc:title>
  <dc:creator>Светлана</dc:creator>
  <cp:lastModifiedBy>user</cp:lastModifiedBy>
  <cp:revision>16</cp:revision>
  <dcterms:created xsi:type="dcterms:W3CDTF">2012-04-08T11:53:18Z</dcterms:created>
  <dcterms:modified xsi:type="dcterms:W3CDTF">2020-03-19T06:13:12Z</dcterms:modified>
</cp:coreProperties>
</file>